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0"/>
  </p:handoutMasterIdLst>
  <p:sldIdLst>
    <p:sldId id="256" r:id="rId2"/>
    <p:sldId id="300" r:id="rId3"/>
    <p:sldId id="301" r:id="rId4"/>
    <p:sldId id="302" r:id="rId5"/>
    <p:sldId id="303" r:id="rId6"/>
    <p:sldId id="307" r:id="rId7"/>
    <p:sldId id="304" r:id="rId8"/>
    <p:sldId id="308" r:id="rId9"/>
    <p:sldId id="305" r:id="rId10"/>
    <p:sldId id="257" r:id="rId11"/>
    <p:sldId id="258" r:id="rId12"/>
    <p:sldId id="259" r:id="rId13"/>
    <p:sldId id="260" r:id="rId14"/>
    <p:sldId id="270" r:id="rId15"/>
    <p:sldId id="262" r:id="rId16"/>
    <p:sldId id="272" r:id="rId17"/>
    <p:sldId id="273" r:id="rId18"/>
    <p:sldId id="271" r:id="rId19"/>
    <p:sldId id="263" r:id="rId20"/>
    <p:sldId id="267" r:id="rId21"/>
    <p:sldId id="264" r:id="rId22"/>
    <p:sldId id="265" r:id="rId23"/>
    <p:sldId id="266" r:id="rId24"/>
    <p:sldId id="269" r:id="rId25"/>
    <p:sldId id="274" r:id="rId26"/>
    <p:sldId id="275" r:id="rId27"/>
    <p:sldId id="276" r:id="rId28"/>
    <p:sldId id="297" r:id="rId29"/>
    <p:sldId id="298" r:id="rId30"/>
    <p:sldId id="278" r:id="rId31"/>
    <p:sldId id="279" r:id="rId32"/>
    <p:sldId id="280" r:id="rId33"/>
    <p:sldId id="281" r:id="rId34"/>
    <p:sldId id="284" r:id="rId35"/>
    <p:sldId id="282" r:id="rId36"/>
    <p:sldId id="283" r:id="rId37"/>
    <p:sldId id="286" r:id="rId38"/>
    <p:sldId id="285" r:id="rId39"/>
    <p:sldId id="296" r:id="rId40"/>
    <p:sldId id="287" r:id="rId41"/>
    <p:sldId id="288" r:id="rId42"/>
    <p:sldId id="292" r:id="rId43"/>
    <p:sldId id="293" r:id="rId44"/>
    <p:sldId id="289" r:id="rId45"/>
    <p:sldId id="291" r:id="rId46"/>
    <p:sldId id="295" r:id="rId47"/>
    <p:sldId id="290" r:id="rId48"/>
    <p:sldId id="299" r:id="rId4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1400" autoAdjust="0"/>
    <p:restoredTop sz="94584" autoAdjust="0"/>
  </p:normalViewPr>
  <p:slideViewPr>
    <p:cSldViewPr>
      <p:cViewPr>
        <p:scale>
          <a:sx n="40" d="100"/>
          <a:sy n="40" d="100"/>
        </p:scale>
        <p:origin x="-1123" y="-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B1B0C-113D-426F-AEA7-1183C1022944}" type="datetimeFigureOut">
              <a:rPr lang="en-IN" smtClean="0"/>
              <a:t>30-03-2017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3EF85-162A-4B8F-BC7E-33FBE5E6F3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090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hitiadhikar.blogspo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28956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gu-IN" sz="4800" dirty="0" smtClean="0"/>
              <a:t>ગુજરાત નાગરિકોનો જાહેર સેવાઓ મેળવવાનો અધિકાર ૨૦૧૩</a:t>
            </a:r>
            <a:endParaRPr lang="en-IN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" y="3962400"/>
            <a:ext cx="9144000" cy="2895600"/>
          </a:xfrm>
          <a:solidFill>
            <a:srgbClr val="FFFF0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gu-IN" sz="2800" b="1" dirty="0" smtClean="0">
                <a:solidFill>
                  <a:srgbClr val="FF0000"/>
                </a:solidFill>
              </a:rPr>
              <a:t>માહિતી અધિકાર ગુજરાત પહેલ</a:t>
            </a:r>
          </a:p>
          <a:p>
            <a:r>
              <a:rPr lang="gu-IN" sz="2800" b="1" dirty="0" smtClean="0">
                <a:solidFill>
                  <a:srgbClr val="FF0000"/>
                </a:solidFill>
              </a:rPr>
              <a:t>બી-૩, સહજાનંદ ટાવર, જીવરાજ પાર્ક ચાર રસ્તા અમદાવાદ -૩૮૦૦૫૧ ; Email:magpgujarat@gmail.com  </a:t>
            </a:r>
          </a:p>
          <a:p>
            <a:r>
              <a:rPr lang="gu-IN" sz="2800" b="1" dirty="0" smtClean="0">
                <a:solidFill>
                  <a:srgbClr val="FF0000"/>
                </a:solidFill>
                <a:hlinkClick r:id="rId2"/>
              </a:rPr>
              <a:t>www.mahitiadhikar.blogspot.com</a:t>
            </a:r>
            <a:r>
              <a:rPr lang="gu-IN" sz="28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gu-IN" sz="2800" b="1" dirty="0" smtClean="0">
                <a:solidFill>
                  <a:srgbClr val="FF0000"/>
                </a:solidFill>
              </a:rPr>
              <a:t>RTI HELPLINE - 9924085000</a:t>
            </a:r>
          </a:p>
        </p:txBody>
      </p:sp>
    </p:spTree>
    <p:extLst>
      <p:ext uri="{BB962C8B-B14F-4D97-AF65-F5344CB8AC3E}">
        <p14:creationId xmlns:p14="http://schemas.microsoft.com/office/powerpoint/2010/main" val="12479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40176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gu-IN" dirty="0" smtClean="0"/>
              <a:t>અલગ અલગ રાજ્યોમાં જાહેર સેવાઓ મેળવવાના અધિકાર કાયદાનો અમલ 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867377"/>
              </p:ext>
            </p:extLst>
          </p:nvPr>
        </p:nvGraphicFramePr>
        <p:xfrm>
          <a:off x="457200" y="1676400"/>
          <a:ext cx="7696200" cy="489657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6248400"/>
                <a:gridCol w="1447800"/>
              </a:tblGrid>
              <a:tr h="668418">
                <a:tc>
                  <a:txBody>
                    <a:bodyPr/>
                    <a:lstStyle/>
                    <a:p>
                      <a:r>
                        <a:rPr lang="gu-IN" sz="2800" dirty="0" smtClean="0"/>
                        <a:t>મધ્યપ્રદેશ</a:t>
                      </a:r>
                      <a:endParaRPr lang="en-IN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૨૦૧૦ </a:t>
                      </a:r>
                      <a:endParaRPr lang="en-IN" sz="2400" dirty="0"/>
                    </a:p>
                  </a:txBody>
                  <a:tcPr/>
                </a:tc>
              </a:tr>
              <a:tr h="1153708"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બિહાર, પંજાબ, ઉત્તરાખંડ, દિલ્લી, ઝારખંડ, હિમાચલ પ્રદેશ </a:t>
                      </a:r>
                    </a:p>
                    <a:p>
                      <a:r>
                        <a:rPr lang="gu-IN" sz="2400" dirty="0" smtClean="0"/>
                        <a:t>કર્ણાટક, જમ્મુ કાશ્મીર, છત્તીસગઢ, ઉત્તરપ્રદેશ, રાજસ્થાન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૨૦૧૧</a:t>
                      </a:r>
                      <a:endParaRPr lang="en-IN" sz="2400" dirty="0"/>
                    </a:p>
                  </a:txBody>
                  <a:tcPr/>
                </a:tc>
              </a:tr>
              <a:tr h="668418"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કેરલા , ઓડીસા, આસામ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૨૦૧૨</a:t>
                      </a:r>
                      <a:endParaRPr lang="en-IN" sz="2400" dirty="0"/>
                    </a:p>
                  </a:txBody>
                  <a:tcPr/>
                </a:tc>
              </a:tr>
              <a:tr h="668418"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ગુજરાત પશ્ચિમ બંગાળ ગોવા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૨૦૧૩</a:t>
                      </a:r>
                      <a:endParaRPr lang="en-IN" sz="2400" dirty="0"/>
                    </a:p>
                  </a:txBody>
                  <a:tcPr/>
                </a:tc>
              </a:tr>
              <a:tr h="668418"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હરિયાણા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૨૦૧૪</a:t>
                      </a:r>
                      <a:endParaRPr lang="en-IN" sz="2400" dirty="0"/>
                    </a:p>
                  </a:txBody>
                  <a:tcPr/>
                </a:tc>
              </a:tr>
              <a:tr h="668418"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મહારાષ્ટ્ર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gu-IN" sz="2400" dirty="0" smtClean="0"/>
                        <a:t>૨૦૧૫</a:t>
                      </a:r>
                      <a:endParaRPr lang="en-IN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03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gu-IN" sz="6600" dirty="0" smtClean="0"/>
              <a:t>કુલ ૩૦ કલમો </a:t>
            </a:r>
            <a:br>
              <a:rPr lang="gu-IN" sz="6600" dirty="0" smtClean="0"/>
            </a:br>
            <a:r>
              <a:rPr lang="gu-IN" sz="6600" dirty="0" smtClean="0"/>
              <a:t>સમગ્ર રાજ્ય માં લાગુ </a:t>
            </a:r>
            <a:br>
              <a:rPr lang="gu-IN" sz="6600" dirty="0" smtClean="0"/>
            </a:br>
            <a:r>
              <a:rPr lang="gu-IN" sz="6600" dirty="0" smtClean="0"/>
              <a:t>૧ એપ્રિલ ૨૦૧૬ થી અમલ શરુ 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81626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gu-IN" sz="4800" dirty="0" smtClean="0"/>
              <a:t>કાયદાનો ઉદ્દેશ્ય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gu-IN" sz="4000" dirty="0" smtClean="0"/>
              <a:t>સમય મર્યાદામાં સેવા પૂરી પાડવી</a:t>
            </a:r>
          </a:p>
          <a:p>
            <a:r>
              <a:rPr lang="gu-IN" sz="4000" dirty="0" smtClean="0"/>
              <a:t>જો સમય મર્યાદામાં સેવા ન મળે તે સંજોગોમાં ફરિયાદ નિવારણનું તંત્ર પૂરું પાડવું.</a:t>
            </a:r>
            <a:endParaRPr lang="gu-IN" sz="4000" dirty="0"/>
          </a:p>
          <a:p>
            <a:r>
              <a:rPr lang="gu-IN" sz="4000" dirty="0" smtClean="0"/>
              <a:t>જાહેર સત્તામંડળના કાર્યવાહીમાં પારદર્શિતા અને જવાબદેહિતા લાવવી </a:t>
            </a:r>
          </a:p>
          <a:p>
            <a:endParaRPr lang="gu-IN" sz="4000" dirty="0" smtClean="0"/>
          </a:p>
        </p:txBody>
      </p:sp>
    </p:spTree>
    <p:extLst>
      <p:ext uri="{BB962C8B-B14F-4D97-AF65-F5344CB8AC3E}">
        <p14:creationId xmlns:p14="http://schemas.microsoft.com/office/powerpoint/2010/main" val="3559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gu-IN" sz="4800" dirty="0" smtClean="0"/>
              <a:t>મહત્વની વ્યાખ્યાઓ 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gu-IN" sz="4400" b="1" u="sng" dirty="0" smtClean="0"/>
              <a:t>જાહેર સેવા </a:t>
            </a:r>
          </a:p>
          <a:p>
            <a:pPr marL="0" indent="0">
              <a:buNone/>
            </a:pPr>
            <a:r>
              <a:rPr lang="gu-IN" sz="4000" dirty="0" smtClean="0"/>
              <a:t>જાહેર સત્તામંડળે પૂરી પાડવાની વસ્તુઓ, કાર્યો, દાયિત્વ, જવાબદારી અને ફરજ.</a:t>
            </a:r>
          </a:p>
          <a:p>
            <a:pPr marL="0" indent="0">
              <a:buNone/>
            </a:pPr>
            <a:endParaRPr lang="gu-IN" sz="2000" dirty="0" smtClean="0"/>
          </a:p>
          <a:p>
            <a:r>
              <a:rPr lang="gu-IN" sz="4400" b="1" u="sng" dirty="0" smtClean="0"/>
              <a:t>મુકરર અધિકારી </a:t>
            </a:r>
            <a:endParaRPr lang="gu-IN" sz="4400" dirty="0" smtClean="0"/>
          </a:p>
          <a:p>
            <a:pPr marL="0" indent="0">
              <a:buNone/>
            </a:pPr>
            <a:r>
              <a:rPr lang="gu-IN" sz="4000" dirty="0" smtClean="0"/>
              <a:t>સેવા પૂરી પાડવા માટે જવાબદાર અધિકારી.</a:t>
            </a:r>
          </a:p>
        </p:txBody>
      </p:sp>
    </p:spTree>
    <p:extLst>
      <p:ext uri="{BB962C8B-B14F-4D97-AF65-F5344CB8AC3E}">
        <p14:creationId xmlns:p14="http://schemas.microsoft.com/office/powerpoint/2010/main" val="3559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gu-IN" sz="4800" dirty="0" smtClean="0"/>
              <a:t>મહત્વની વ્યાખ્યાઓ ....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gu-IN" sz="4400" b="1" u="sng" dirty="0" smtClean="0"/>
              <a:t>જાહેર સત્તામંડળ </a:t>
            </a:r>
          </a:p>
          <a:p>
            <a:r>
              <a:rPr lang="gu-IN" dirty="0" smtClean="0"/>
              <a:t>સંવિધાન દ્વારા રચાયેલ, સંસદે અથવા વિધાનસભાએ કરેલ કાયદાથી અસ્તિત્વમાં આવેલ</a:t>
            </a:r>
          </a:p>
          <a:p>
            <a:r>
              <a:rPr lang="gu-IN" dirty="0" smtClean="0"/>
              <a:t> રાજ્ય નું નિયંત્રણ, પરોક્ષ, અથવા અપરોક્ષ રીતે નાણા મેળવતા મંડળો, સંસ્થાઓ</a:t>
            </a:r>
          </a:p>
          <a:p>
            <a:r>
              <a:rPr lang="gu-IN" dirty="0" smtClean="0"/>
              <a:t>જાહેર એકમો, કંપનીઓ</a:t>
            </a:r>
          </a:p>
          <a:p>
            <a:r>
              <a:rPr lang="gu-IN" dirty="0" smtClean="0"/>
              <a:t>લાઈસન્સ અથવા અધિકૃતિ થી રાજ્ય ને સેવા અથવા માલ પૂરી પડતી કંપની </a:t>
            </a:r>
          </a:p>
          <a:p>
            <a:r>
              <a:rPr lang="gu-IN" dirty="0" smtClean="0"/>
              <a:t>PPP હેઠળ અથવા સરકાર અને કંપની વચ્ચેના કરાર થી રચાયેલ મંડળ, સંસ્થા </a:t>
            </a:r>
          </a:p>
          <a:p>
            <a:pPr marL="0" indent="0">
              <a:buNone/>
            </a:pPr>
            <a:endParaRPr lang="gu-IN" dirty="0" smtClean="0"/>
          </a:p>
        </p:txBody>
      </p:sp>
    </p:spTree>
    <p:extLst>
      <p:ext uri="{BB962C8B-B14F-4D97-AF65-F5344CB8AC3E}">
        <p14:creationId xmlns:p14="http://schemas.microsoft.com/office/powerpoint/2010/main" val="185772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gu-IN" sz="4800" dirty="0" smtClean="0"/>
              <a:t>જાહેર સત્તામંડળોએ 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gu-IN" sz="4000" dirty="0" smtClean="0"/>
              <a:t>સેવાઓની યાદી અને સમય મર્યાદા ની વિગતો જાહેરનામાં થી બહાર પાડવી (કલમ ૪ ) </a:t>
            </a:r>
            <a:r>
              <a:rPr lang="gu-IN" sz="4000" dirty="0"/>
              <a:t>હાલમાં ૧૮ વિભાગોએ ૨૪૫ સેવાઓ આ કાયદા અંતર્ગત આવરી લીધેલ છે. </a:t>
            </a:r>
            <a:endParaRPr lang="gu-IN" sz="4000" dirty="0" smtClean="0"/>
          </a:p>
          <a:p>
            <a:r>
              <a:rPr lang="gu-IN" sz="4000" dirty="0" smtClean="0"/>
              <a:t>મુકરર અધિકારી અને ફરિયાદ નિવારણ અધિકારી ની નિયુક્તિ</a:t>
            </a:r>
          </a:p>
          <a:p>
            <a:pPr marL="0" indent="0">
              <a:buNone/>
            </a:pPr>
            <a:r>
              <a:rPr lang="gu-IN" sz="4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9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gu-IN" dirty="0" smtClean="0"/>
              <a:t>સેવાઓની જાહેરાત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rgbClr val="92D050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gu-IN" sz="5200" b="1" dirty="0" smtClean="0"/>
              <a:t>જાહેરનામાંથી કરવામાં આવશે </a:t>
            </a:r>
          </a:p>
          <a:p>
            <a:pPr marL="0" indent="0">
              <a:buNone/>
            </a:pPr>
            <a:r>
              <a:rPr lang="gu-IN" sz="5200" b="1" u="sng" dirty="0" smtClean="0"/>
              <a:t>સેવાઓ અંગે બોર્ડ  </a:t>
            </a:r>
          </a:p>
          <a:p>
            <a:r>
              <a:rPr lang="gu-IN" sz="4600" dirty="0" smtClean="0"/>
              <a:t>સેવા </a:t>
            </a:r>
          </a:p>
          <a:p>
            <a:r>
              <a:rPr lang="gu-IN" sz="4600" dirty="0" smtClean="0"/>
              <a:t>સમયમર્યાદા </a:t>
            </a:r>
          </a:p>
          <a:p>
            <a:r>
              <a:rPr lang="gu-IN" sz="4600" dirty="0" smtClean="0"/>
              <a:t>બિડાણો </a:t>
            </a:r>
          </a:p>
          <a:p>
            <a:r>
              <a:rPr lang="gu-IN" sz="4600" dirty="0" smtClean="0"/>
              <a:t>મુકરર અધિકારી – નામ સરનામું </a:t>
            </a:r>
          </a:p>
          <a:p>
            <a:r>
              <a:rPr lang="gu-IN" sz="4600" dirty="0" smtClean="0"/>
              <a:t>ફરિયાદ નિવારણ અધિકારી –નામ સરનામું </a:t>
            </a:r>
          </a:p>
          <a:p>
            <a:pPr marL="0" indent="0">
              <a:buNone/>
            </a:pPr>
            <a:endParaRPr lang="gu-IN" sz="4800" b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374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gu-IN" sz="4800" dirty="0" smtClean="0"/>
              <a:t>સેવા અંગેના અરજી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gu-IN" sz="4000" dirty="0" smtClean="0"/>
              <a:t>જે તે જાહેર સત્તામંડળ દ્વારા સેવાઓ માટેના અરજી ના નમુના વિનામુલ્યે ઉપલબ્ધ કરાવવાના છે. </a:t>
            </a:r>
          </a:p>
          <a:p>
            <a:r>
              <a:rPr lang="gu-IN" sz="4000" dirty="0" smtClean="0"/>
              <a:t>નગરીક જે તે સેવા લેવા માટે લેખિત માં અરજી કરશે. </a:t>
            </a:r>
          </a:p>
        </p:txBody>
      </p:sp>
    </p:spTree>
    <p:extLst>
      <p:ext uri="{BB962C8B-B14F-4D97-AF65-F5344CB8AC3E}">
        <p14:creationId xmlns:p14="http://schemas.microsoft.com/office/powerpoint/2010/main" val="3559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sz="5400" b="1" dirty="0" smtClean="0"/>
              <a:t>અગત્યના હોદ્દાઓ </a:t>
            </a:r>
            <a:endParaRPr lang="en-IN" sz="5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solidFill>
            <a:srgbClr val="92D050"/>
          </a:solidFill>
        </p:spPr>
        <p:txBody>
          <a:bodyPr>
            <a:normAutofit/>
          </a:bodyPr>
          <a:lstStyle/>
          <a:p>
            <a:endParaRPr lang="gu-IN" sz="5400" dirty="0" smtClean="0"/>
          </a:p>
          <a:p>
            <a:r>
              <a:rPr lang="gu-IN" sz="5400" dirty="0" smtClean="0"/>
              <a:t>રાજ્ય અપીલ અધિકારી</a:t>
            </a:r>
          </a:p>
          <a:p>
            <a:r>
              <a:rPr lang="gu-IN" sz="5400" dirty="0" smtClean="0"/>
              <a:t>મુકરર સત્તાધિકારી</a:t>
            </a:r>
          </a:p>
          <a:p>
            <a:r>
              <a:rPr lang="gu-IN" sz="5400" dirty="0" smtClean="0"/>
              <a:t>ફરિયાદ નિવારણ અધિકારી </a:t>
            </a:r>
          </a:p>
          <a:p>
            <a:r>
              <a:rPr lang="gu-IN" sz="5400" dirty="0" smtClean="0"/>
              <a:t>મુકરર અધિકારી </a:t>
            </a:r>
            <a:endParaRPr lang="en-IN" sz="5400" dirty="0"/>
          </a:p>
        </p:txBody>
      </p:sp>
      <p:sp>
        <p:nvSpPr>
          <p:cNvPr id="6" name="Up Arrow 5"/>
          <p:cNvSpPr/>
          <p:nvPr/>
        </p:nvSpPr>
        <p:spPr>
          <a:xfrm>
            <a:off x="8153400" y="2209800"/>
            <a:ext cx="1143000" cy="441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66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dirty="0" smtClean="0"/>
              <a:t>મુકરર અધિકારીના કાર્યો અને ફરજો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gu-IN" dirty="0" smtClean="0"/>
              <a:t>આ કાયદા અંતગત “જાહેર સેવા” તરીકે આવરી લેવાયેલ સેવા મેળવવા ઇચ્છતા નાગરીકો ની</a:t>
            </a:r>
            <a:r>
              <a:rPr lang="gu-IN" dirty="0"/>
              <a:t> </a:t>
            </a:r>
            <a:r>
              <a:rPr lang="gu-IN" dirty="0" smtClean="0"/>
              <a:t>અરજી સ્વીકારવી અને તેમને પહોંચ આપવી </a:t>
            </a:r>
          </a:p>
          <a:p>
            <a:r>
              <a:rPr lang="gu-IN" dirty="0" smtClean="0"/>
              <a:t>જે તે સેવા મેળવવા માટે અરજી ફોર્મ કચેરીમાં ઉપલબ્ધ હશે અને તેની સાથે શું શું બીડાણો જોઈએ તેની વિગત પણ તેની સાથે હશે. </a:t>
            </a:r>
          </a:p>
          <a:p>
            <a:r>
              <a:rPr lang="gu-IN" dirty="0" smtClean="0"/>
              <a:t>અરજદારે તમામ દસ્તાવેજો પુરા પડેલા હશે તો પહોંચ અને સેવા આપવાની સમયમર્યાદા સાથે જણાવવી. અથવા શું દસ્તાવેજો ખૂટે છે તેની અરજદારને જાણ કરવી </a:t>
            </a:r>
          </a:p>
          <a:p>
            <a:pPr marL="0" indent="0">
              <a:buNone/>
            </a:pPr>
            <a:endParaRPr lang="gu-IN" dirty="0" smtClean="0"/>
          </a:p>
          <a:p>
            <a:endParaRPr lang="gu-IN" dirty="0"/>
          </a:p>
          <a:p>
            <a:endParaRPr lang="gu-IN" dirty="0" smtClean="0"/>
          </a:p>
        </p:txBody>
      </p:sp>
    </p:spTree>
    <p:extLst>
      <p:ext uri="{BB962C8B-B14F-4D97-AF65-F5344CB8AC3E}">
        <p14:creationId xmlns:p14="http://schemas.microsoft.com/office/powerpoint/2010/main" val="1531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17638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/>
              <a:t>મુકરર </a:t>
            </a:r>
            <a:r>
              <a:rPr lang="gu-IN" dirty="0" smtClean="0"/>
              <a:t>અધિકારીએ આપવાની પહોંચ નો નમુનો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1466850"/>
            <a:ext cx="9001125" cy="5391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3939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ત્યાર પછી શું 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endParaRPr lang="gu-IN" sz="1800" dirty="0" smtClean="0"/>
          </a:p>
          <a:p>
            <a:r>
              <a:rPr lang="gu-IN" sz="4000" dirty="0" smtClean="0"/>
              <a:t>જો </a:t>
            </a:r>
            <a:r>
              <a:rPr lang="gu-IN" sz="4000" dirty="0" smtClean="0"/>
              <a:t>પુરા દસ્તાવેજો હોય અને સેવા આપી શકાતી હોય તો તે સેવા નક્કી કરેલા સમયગાળામાં પૂરી પડશે. </a:t>
            </a:r>
          </a:p>
          <a:p>
            <a:r>
              <a:rPr lang="gu-IN" sz="4000" dirty="0" smtClean="0"/>
              <a:t>સમયગાળો વિભાગે નક્કી કરવાનો છે. </a:t>
            </a:r>
          </a:p>
          <a:p>
            <a:r>
              <a:rPr lang="gu-IN" sz="4000" dirty="0" smtClean="0"/>
              <a:t>નિયત સમયગાળા દરમ્યાન સેવા મળે તે માટેની વ્યવસ્થા ઉભી કરવાની છે. </a:t>
            </a:r>
            <a:endParaRPr lang="gu-IN" sz="4000" dirty="0"/>
          </a:p>
        </p:txBody>
      </p:sp>
    </p:spTree>
    <p:extLst>
      <p:ext uri="{BB962C8B-B14F-4D97-AF65-F5344CB8AC3E}">
        <p14:creationId xmlns:p14="http://schemas.microsoft.com/office/powerpoint/2010/main" val="171228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ફરિયાદ નિવારણ અધિકારીની નિમણુંક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gu-IN" sz="4000" dirty="0" smtClean="0"/>
              <a:t>કાયદો અમલમાં આવ્યાથી ૨ મહિનાની અંદર કરવાની રહેશે.</a:t>
            </a:r>
          </a:p>
          <a:p>
            <a:r>
              <a:rPr lang="gu-IN" sz="4000" dirty="0" smtClean="0"/>
              <a:t>મુકરર અધિકારીથી ઉપલો હોદ્દા ધરાવતા હોવા જોઇશે.</a:t>
            </a:r>
          </a:p>
          <a:p>
            <a:r>
              <a:rPr lang="gu-IN" sz="4000" dirty="0" smtClean="0"/>
              <a:t>નાગરીકો સહેલાઈથી ફરિયાદ દાખલ કરી શકે તે માટે તમામ સ્તરે, જાહેર સત્તામંડળના એક્મોમાં ફરિયાદ નિવારણ અધિકારીની નિમણુંક</a:t>
            </a:r>
            <a:r>
              <a:rPr lang="gu-IN" sz="4000" dirty="0"/>
              <a:t> </a:t>
            </a:r>
            <a:r>
              <a:rPr lang="gu-IN" sz="4000" dirty="0" smtClean="0"/>
              <a:t>કરવી જોઇશે.  </a:t>
            </a:r>
          </a:p>
        </p:txBody>
      </p:sp>
    </p:spTree>
    <p:extLst>
      <p:ext uri="{BB962C8B-B14F-4D97-AF65-F5344CB8AC3E}">
        <p14:creationId xmlns:p14="http://schemas.microsoft.com/office/powerpoint/2010/main" val="150352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gu-IN" dirty="0" smtClean="0"/>
              <a:t>ફરિયાદ ક્યારે દાખલ થાય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solidFill>
            <a:srgbClr val="92D050"/>
          </a:solidFill>
        </p:spPr>
        <p:txBody>
          <a:bodyPr>
            <a:noAutofit/>
          </a:bodyPr>
          <a:lstStyle/>
          <a:p>
            <a:endParaRPr lang="gu-IN" sz="1200" dirty="0" smtClean="0"/>
          </a:p>
          <a:p>
            <a:r>
              <a:rPr lang="gu-IN" sz="4800" dirty="0" smtClean="0"/>
              <a:t>સેવા </a:t>
            </a:r>
            <a:r>
              <a:rPr lang="gu-IN" sz="4800" dirty="0" smtClean="0"/>
              <a:t>નિયત ગુણવત્તાવાળી ન મળી હોય તો </a:t>
            </a:r>
          </a:p>
          <a:p>
            <a:r>
              <a:rPr lang="gu-IN" sz="4800" dirty="0" smtClean="0"/>
              <a:t>સેવા નિયત સમય મર્યાદામાં ન મળી હોય તો </a:t>
            </a:r>
          </a:p>
          <a:p>
            <a:r>
              <a:rPr lang="gu-IN" sz="4800" dirty="0" smtClean="0"/>
              <a:t>મળેલ સેવાથી સંતોષ ન હોય તો </a:t>
            </a:r>
          </a:p>
          <a:p>
            <a:endParaRPr lang="gu-IN" sz="4800" dirty="0" smtClean="0"/>
          </a:p>
        </p:txBody>
      </p:sp>
    </p:spTree>
    <p:extLst>
      <p:ext uri="{BB962C8B-B14F-4D97-AF65-F5344CB8AC3E}">
        <p14:creationId xmlns:p14="http://schemas.microsoft.com/office/powerpoint/2010/main" val="40315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400"/>
            <a:ext cx="8839200" cy="63754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3196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68" y="152400"/>
            <a:ext cx="8009332" cy="6609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338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265238"/>
          </a:xfr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નાગરિક ફરિયાદ કેવી રીતે દાખલ કરશે?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gu-IN" dirty="0" smtClean="0"/>
              <a:t>હાથોહાથ </a:t>
            </a:r>
          </a:p>
          <a:p>
            <a:r>
              <a:rPr lang="gu-IN" dirty="0" smtClean="0"/>
              <a:t>ફેક્સ</a:t>
            </a:r>
          </a:p>
          <a:p>
            <a:r>
              <a:rPr lang="gu-IN" dirty="0" smtClean="0"/>
              <a:t>પોસ્ટ</a:t>
            </a:r>
          </a:p>
          <a:p>
            <a:r>
              <a:rPr lang="gu-IN" dirty="0" smtClean="0"/>
              <a:t>રજીસ્ટર્ડ પોસ્ટ </a:t>
            </a:r>
            <a:endParaRPr lang="gu-IN" dirty="0"/>
          </a:p>
          <a:p>
            <a:endParaRPr lang="gu-IN" dirty="0" smtClean="0"/>
          </a:p>
          <a:p>
            <a:r>
              <a:rPr lang="gu-IN" sz="3600" b="1" dirty="0" smtClean="0"/>
              <a:t>ફરિયાદ દાખલ કરવા માટે કોઈ ફી નથી </a:t>
            </a:r>
          </a:p>
          <a:p>
            <a:r>
              <a:rPr lang="gu-IN" sz="3600" b="1" dirty="0" smtClean="0"/>
              <a:t>મુકરર અધિકારીએ આપેલ પહોંચ ની નકલ જરૂરી 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2368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ફરિયાદ નિવારણ અધિકારી શું કરશે?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gu-IN" dirty="0" smtClean="0"/>
              <a:t>ફરિયાદ દાખલ કરવામાં જરૂરી સહાય </a:t>
            </a:r>
          </a:p>
          <a:p>
            <a:r>
              <a:rPr lang="gu-IN" dirty="0" smtClean="0"/>
              <a:t>ફરિયાદ નો સ્વીકાર </a:t>
            </a:r>
          </a:p>
          <a:p>
            <a:r>
              <a:rPr lang="gu-IN" dirty="0"/>
              <a:t>ફરિયાદ ની પહોંચ </a:t>
            </a:r>
          </a:p>
          <a:p>
            <a:pPr lvl="1"/>
            <a:r>
              <a:rPr lang="gu-IN" dirty="0"/>
              <a:t>તારીખ, નામ, સ્થળ </a:t>
            </a:r>
          </a:p>
          <a:p>
            <a:pPr lvl="1"/>
            <a:r>
              <a:rPr lang="gu-IN" dirty="0"/>
              <a:t>યુનિક નં. </a:t>
            </a:r>
          </a:p>
          <a:p>
            <a:pPr lvl="1"/>
            <a:r>
              <a:rPr lang="gu-IN" dirty="0"/>
              <a:t>નિકાલની નિયત સમય</a:t>
            </a:r>
            <a:endParaRPr lang="gu-IN" dirty="0" smtClean="0"/>
          </a:p>
          <a:p>
            <a:r>
              <a:rPr lang="gu-IN" dirty="0" smtClean="0"/>
              <a:t>પહોંચ ત્રણ દિવસમાં </a:t>
            </a:r>
          </a:p>
          <a:p>
            <a:r>
              <a:rPr lang="gu-IN" dirty="0" smtClean="0"/>
              <a:t>ટપાલ થી </a:t>
            </a:r>
          </a:p>
          <a:p>
            <a:r>
              <a:rPr lang="gu-IN" dirty="0" smtClean="0"/>
              <a:t>ઇમેલ થી </a:t>
            </a:r>
          </a:p>
          <a:p>
            <a:r>
              <a:rPr lang="gu-IN" dirty="0" smtClean="0"/>
              <a:t>મેસેજ </a:t>
            </a:r>
          </a:p>
          <a:p>
            <a:r>
              <a:rPr lang="gu-IN" dirty="0" smtClean="0"/>
              <a:t>અથવા અન્ય નક્કી કરેલ માધ્યમ </a:t>
            </a:r>
          </a:p>
          <a:p>
            <a:pPr lvl="1"/>
            <a:endParaRPr lang="gu-IN" dirty="0"/>
          </a:p>
          <a:p>
            <a:pPr lvl="1"/>
            <a:endParaRPr lang="gu-IN" dirty="0" smtClean="0"/>
          </a:p>
          <a:p>
            <a:endParaRPr lang="gu-IN" dirty="0" smtClean="0"/>
          </a:p>
        </p:txBody>
      </p:sp>
    </p:spTree>
    <p:extLst>
      <p:ext uri="{BB962C8B-B14F-4D97-AF65-F5344CB8AC3E}">
        <p14:creationId xmlns:p14="http://schemas.microsoft.com/office/powerpoint/2010/main" val="383461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પહોંચનો નમુનો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3363"/>
            <a:ext cx="8763000" cy="6391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838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ત્યાર બાદ શું?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dirty="0" smtClean="0"/>
              <a:t>૩૦ દિવસની અંદર ફરિયાદનો નિકાલ કરશે. </a:t>
            </a:r>
          </a:p>
          <a:p>
            <a:pPr lvl="1"/>
            <a:r>
              <a:rPr lang="gu-IN" dirty="0" smtClean="0"/>
              <a:t>સંતોષકારક રીતે ફરિયાદનું નિવારણ, નિરાકરણ</a:t>
            </a:r>
          </a:p>
          <a:p>
            <a:pPr lvl="1"/>
            <a:r>
              <a:rPr lang="gu-IN" dirty="0" smtClean="0"/>
              <a:t>કસુર કરનાર વ્યક્તિની જવાબદારી નક્કી કરવી </a:t>
            </a:r>
          </a:p>
          <a:p>
            <a:pPr lvl="1"/>
            <a:r>
              <a:rPr lang="gu-IN" dirty="0" smtClean="0"/>
              <a:t>કસુર કરનાર ની સામે લાગુ પડતા નિયમો નુસર પગલાં લેવા </a:t>
            </a:r>
          </a:p>
          <a:p>
            <a:pPr lvl="1"/>
            <a:r>
              <a:rPr lang="gu-IN" dirty="0" smtClean="0"/>
              <a:t>ભ્રષ્ટાચાર અથવા નાગરિક તરફે ઈરાદાપુર્વાક્ક ની ઉપેક્ષા જણાય તો ભ્રષ્ટાચાર નિવારણ અધિનિયમ ૧૯૮૮ તો લોકાયુક્ત ને મોકલવી </a:t>
            </a:r>
          </a:p>
          <a:p>
            <a:endParaRPr lang="gu-IN" dirty="0" smtClean="0"/>
          </a:p>
          <a:p>
            <a:endParaRPr lang="gu-IN" dirty="0" smtClean="0"/>
          </a:p>
          <a:p>
            <a:endParaRPr lang="gu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83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gu-IN" dirty="0" smtClean="0"/>
              <a:t>ફરિયાદના નિકાલની પ્રક્રિયા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gu-IN" dirty="0" smtClean="0"/>
              <a:t>સુનાવણી હાથ ધરશે. </a:t>
            </a:r>
            <a:endParaRPr lang="en-IN" dirty="0" smtClean="0"/>
          </a:p>
          <a:p>
            <a:r>
              <a:rPr lang="gu-IN" dirty="0" smtClean="0"/>
              <a:t>સુનાવણીની તારીખની જાણ ૭ દિવસ પહેલાં હાથોહાથ, પોસ્ટ દ્વારા, ટેલીફોન, ફેકસ, એસ એમ એસ, ઇમેલ)</a:t>
            </a:r>
          </a:p>
          <a:p>
            <a:r>
              <a:rPr lang="gu-IN" dirty="0" smtClean="0"/>
              <a:t>ફરિયાદ સંબંધિત દસ્તાવેજો, રેકર્ડ ની સમીક્ષા</a:t>
            </a:r>
          </a:p>
          <a:p>
            <a:r>
              <a:rPr lang="gu-IN" dirty="0" smtClean="0"/>
              <a:t>સુનાવણી દરમ્યાન જરૂર જણાય તો મુકરર અધિકારીની સાથે સાથે તમામ સંબંધિત કર્મચારીઓને બોલાવશે </a:t>
            </a:r>
          </a:p>
          <a:p>
            <a:r>
              <a:rPr lang="gu-IN" dirty="0" smtClean="0"/>
              <a:t>તેમનો નિર્ણય આપશે. </a:t>
            </a:r>
          </a:p>
          <a:p>
            <a:r>
              <a:rPr lang="gu-IN" dirty="0" smtClean="0"/>
              <a:t>તેમનો નિર્ણય તેમજ તે નિર્ણય પર જે દસ્તાવેજો, રેકર્ડ ના આધારે લીધેલ હોય તેની નકલો ફરિયાદીને મોકલશે. </a:t>
            </a:r>
          </a:p>
        </p:txBody>
      </p:sp>
    </p:spTree>
    <p:extLst>
      <p:ext uri="{BB962C8B-B14F-4D97-AF65-F5344CB8AC3E}">
        <p14:creationId xmlns:p14="http://schemas.microsoft.com/office/powerpoint/2010/main" val="394134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હુકમની જાણ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gu-IN" sz="3600" dirty="0" smtClean="0"/>
              <a:t>૭ દિવસની અંદર</a:t>
            </a:r>
          </a:p>
          <a:p>
            <a:r>
              <a:rPr lang="gu-IN" sz="3600" dirty="0" smtClean="0"/>
              <a:t>સંબંધિત પક્ષકારોને</a:t>
            </a:r>
          </a:p>
          <a:p>
            <a:r>
              <a:rPr lang="gu-IN" sz="3600" dirty="0" smtClean="0"/>
              <a:t>નિર્ણય ન થઇ શકેલ ફરિયાદી ની વિગતો તેના કારણ અને તમામ વિગતો સહીત સામેથી  મુકરર સત્તાધિકારીને અપીલ તરીકે મોકલવી (હુકમના તારીખથી ૧૫ દિવસની અંદર) </a:t>
            </a:r>
          </a:p>
          <a:p>
            <a:r>
              <a:rPr lang="gu-IN" sz="3600" dirty="0" smtClean="0"/>
              <a:t>મુકરર અધિકારી અથવા તેના તાબા હેઠળના કોઈ પણ શિસ્તભંગના પગલા લેવામાટે ભલામણ કરી શકે. તે બાબતે સંબંધિત સત્તામંડળને તમામ વિગતો મોકલશે.</a:t>
            </a:r>
          </a:p>
          <a:p>
            <a:endParaRPr lang="gu-IN" sz="3600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92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નિભાવવાનું રજીસ્ટર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57200"/>
            <a:ext cx="8991600" cy="594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1764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sz="6000" b="1" dirty="0" smtClean="0"/>
              <a:t>મુકરર સત્તાધિકારી </a:t>
            </a:r>
            <a:endParaRPr lang="en-IN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sz="5400" dirty="0" smtClean="0"/>
              <a:t>જાહેર સત્તામંડળ નિયુક્ત કરશે.</a:t>
            </a:r>
          </a:p>
          <a:p>
            <a:r>
              <a:rPr lang="gu-IN" sz="5400" dirty="0" smtClean="0"/>
              <a:t>ફરિયાદ નિવારણ અધિકારી થી ઉપલો હોદ્દો ધરાવતા હોવા જોઈએ.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00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અપીલ ક્યારે કરી શકાય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sz="4800" dirty="0" smtClean="0"/>
              <a:t>ફરિયાદ નિવારણ અધિકારીના હુંકમ થી નારાજ હોય ત્યારે </a:t>
            </a:r>
          </a:p>
          <a:p>
            <a:r>
              <a:rPr lang="gu-IN" sz="4800" dirty="0" smtClean="0"/>
              <a:t>ફરિયાદ નિવારણ અધિકારીના હુકમ મળેથી ૩૦ દિવસની અંદર. </a:t>
            </a:r>
          </a:p>
        </p:txBody>
      </p:sp>
    </p:spTree>
    <p:extLst>
      <p:ext uri="{BB962C8B-B14F-4D97-AF65-F5344CB8AC3E}">
        <p14:creationId xmlns:p14="http://schemas.microsoft.com/office/powerpoint/2010/main" val="384658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અપીલ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બને ત્યાં સુધી નિયત નમૂનામાં જે વિગતો છે તેની સાથે દાખલ કરશે </a:t>
            </a:r>
          </a:p>
          <a:p>
            <a:r>
              <a:rPr lang="gu-IN" dirty="0" smtClean="0"/>
              <a:t>લેખિત </a:t>
            </a:r>
          </a:p>
          <a:p>
            <a:r>
              <a:rPr lang="gu-IN" dirty="0" smtClean="0"/>
              <a:t>હાથોહાથ</a:t>
            </a:r>
          </a:p>
          <a:p>
            <a:r>
              <a:rPr lang="gu-IN" dirty="0" smtClean="0"/>
              <a:t>પોસ્ટ</a:t>
            </a:r>
          </a:p>
          <a:p>
            <a:r>
              <a:rPr lang="gu-IN" dirty="0" smtClean="0"/>
              <a:t>ફેક્સ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286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દ્વિતીય અપીલ માટેનો નમુનો 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0"/>
            <a:ext cx="7397750" cy="692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945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બિડાણો 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483211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733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મુકરર સત્તાધિકારી શું કરશે </a:t>
            </a:r>
            <a:endParaRPr lang="en-IN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gu-IN" dirty="0" smtClean="0"/>
              <a:t>અપીલનો સ્વીકાર </a:t>
            </a:r>
          </a:p>
          <a:p>
            <a:r>
              <a:rPr lang="gu-IN" dirty="0" smtClean="0"/>
              <a:t>અપીલની </a:t>
            </a:r>
            <a:r>
              <a:rPr lang="gu-IN" dirty="0"/>
              <a:t>પહોંચ </a:t>
            </a:r>
          </a:p>
          <a:p>
            <a:pPr lvl="1"/>
            <a:r>
              <a:rPr lang="gu-IN" dirty="0"/>
              <a:t>તારીખ, નામ, સ્થળ </a:t>
            </a:r>
          </a:p>
          <a:p>
            <a:pPr lvl="1"/>
            <a:r>
              <a:rPr lang="gu-IN" dirty="0"/>
              <a:t>યુનિક નં. </a:t>
            </a:r>
          </a:p>
          <a:p>
            <a:pPr lvl="1"/>
            <a:r>
              <a:rPr lang="gu-IN" dirty="0"/>
              <a:t>નિકાલની નિયત સમય</a:t>
            </a:r>
            <a:endParaRPr lang="gu-IN" dirty="0" smtClean="0"/>
          </a:p>
          <a:p>
            <a:r>
              <a:rPr lang="gu-IN" dirty="0" smtClean="0"/>
              <a:t>પહોંચ ત્રણ દિવસમાં </a:t>
            </a:r>
          </a:p>
          <a:p>
            <a:r>
              <a:rPr lang="gu-IN" dirty="0" smtClean="0"/>
              <a:t>ટપાલ થી </a:t>
            </a:r>
          </a:p>
          <a:p>
            <a:r>
              <a:rPr lang="gu-IN" dirty="0" smtClean="0"/>
              <a:t>ઇમેલ થી </a:t>
            </a:r>
          </a:p>
          <a:p>
            <a:r>
              <a:rPr lang="gu-IN" dirty="0" smtClean="0"/>
              <a:t>મેસેજ </a:t>
            </a:r>
          </a:p>
          <a:p>
            <a:r>
              <a:rPr lang="gu-IN" dirty="0" smtClean="0"/>
              <a:t>અથવા અન્ય નક્કી કરેલ માધ્યમ</a:t>
            </a:r>
          </a:p>
          <a:p>
            <a:r>
              <a:rPr lang="gu-IN" dirty="0" smtClean="0"/>
              <a:t>ફરિયાદ નિવારણ અધિકારીએ (નિકાલ ન થયેલ) મોકલેલ ફરિયાદોને પણ અપીલ ગણવામાં આવશે.  </a:t>
            </a:r>
          </a:p>
          <a:p>
            <a:pPr lvl="1"/>
            <a:endParaRPr lang="gu-IN" dirty="0"/>
          </a:p>
          <a:p>
            <a:pPr lvl="1"/>
            <a:endParaRPr lang="gu-IN" dirty="0" smtClean="0"/>
          </a:p>
          <a:p>
            <a:endParaRPr lang="gu-IN" dirty="0" smtClean="0"/>
          </a:p>
        </p:txBody>
      </p:sp>
    </p:spTree>
    <p:extLst>
      <p:ext uri="{BB962C8B-B14F-4D97-AF65-F5344CB8AC3E}">
        <p14:creationId xmlns:p14="http://schemas.microsoft.com/office/powerpoint/2010/main" val="270090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મુકરર સત્તાધિકારીએ આપવાની  પહોંચની નકલ 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752600"/>
            <a:ext cx="9010650" cy="4476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95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ત્યાર બાદ શું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r>
              <a:rPr lang="gu-IN" dirty="0" smtClean="0"/>
              <a:t>૪૫ દિવસની અંદર અપીલ નિકાલ કરશે. </a:t>
            </a:r>
          </a:p>
          <a:p>
            <a:pPr lvl="1"/>
            <a:r>
              <a:rPr lang="gu-IN" dirty="0" smtClean="0"/>
              <a:t>ફરિયાદનું નિવારણ, નિરાકરણ ને પ્રાથમિકતા </a:t>
            </a:r>
          </a:p>
          <a:p>
            <a:pPr lvl="1"/>
            <a:r>
              <a:rPr lang="gu-IN" dirty="0" smtClean="0"/>
              <a:t>કસુર કરનાર વ્યક્તિની જવાબદારી નક્કી કરવી </a:t>
            </a:r>
          </a:p>
          <a:p>
            <a:pPr lvl="1"/>
            <a:r>
              <a:rPr lang="gu-IN" dirty="0" smtClean="0"/>
              <a:t>કસુર કરનારની સામે લાગુ પડતા નિયમોનુસાર  પગલાં લેવા </a:t>
            </a:r>
          </a:p>
          <a:p>
            <a:pPr lvl="1"/>
            <a:r>
              <a:rPr lang="gu-IN" dirty="0" smtClean="0"/>
              <a:t>ભ્રષ્ટાચાર અથવા નાગરિક તરફે ઈરાદા પૂર્વકની ઉપેક્ષા જણાય તો ભ્રષ્ટાચાર નિવારણ અધિનિયમ ૧૯૮૮ તો લોકાયુક્તને મોકલવી.</a:t>
            </a:r>
          </a:p>
          <a:p>
            <a:pPr lvl="1"/>
            <a:r>
              <a:rPr lang="gu-IN" dirty="0" smtClean="0"/>
              <a:t>સત્તામંડળના સંબંધિત અધિકારીઓને જાહેર સેવાઓ પૂરી પાડવામાટે  જરૂરી પગલા લેવા માટે આદેશો આપશે. </a:t>
            </a:r>
          </a:p>
          <a:p>
            <a:pPr lvl="1"/>
            <a:r>
              <a:rPr lang="gu-IN" b="1" dirty="0">
                <a:solidFill>
                  <a:srgbClr val="FF0000"/>
                </a:solidFill>
              </a:rPr>
              <a:t>સંબંધિત અધિકારી </a:t>
            </a:r>
            <a:r>
              <a:rPr lang="gu-IN" b="1" dirty="0" smtClean="0">
                <a:solidFill>
                  <a:srgbClr val="FF0000"/>
                </a:solidFill>
              </a:rPr>
              <a:t>બદઈરાદાપૂર્વક કૃત્ય કરેલ છે તો તેનો ૧૦ હજાર સુધી દંડ કરી શકશે. </a:t>
            </a:r>
          </a:p>
          <a:p>
            <a:endParaRPr lang="gu-IN" dirty="0" smtClean="0"/>
          </a:p>
          <a:p>
            <a:endParaRPr lang="gu-IN" dirty="0" smtClean="0"/>
          </a:p>
          <a:p>
            <a:endParaRPr lang="gu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195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અપીલના નિકાલની પ્રક્રિયા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endParaRPr lang="gu-IN" sz="1300" dirty="0" smtClean="0"/>
          </a:p>
          <a:p>
            <a:r>
              <a:rPr lang="gu-IN" dirty="0" smtClean="0"/>
              <a:t>સુનાવણી </a:t>
            </a:r>
            <a:r>
              <a:rPr lang="gu-IN" dirty="0" smtClean="0"/>
              <a:t>રાખશે – સુનાવણીની તારીખની જાણ ૭ દિવસ પહેલાં હાથોહાથ, પોસ્ટ દ્વારા, ટેલીફોન, ફેકસ, એસ એમ એસ, ઇમેલ)</a:t>
            </a:r>
          </a:p>
          <a:p>
            <a:r>
              <a:rPr lang="gu-IN" dirty="0" smtClean="0"/>
              <a:t>અપીલ સંબંધિત દસ્તાવેજો, રેકર્ડ ની સમીક્ષા</a:t>
            </a:r>
          </a:p>
          <a:p>
            <a:r>
              <a:rPr lang="gu-IN" dirty="0" smtClean="0"/>
              <a:t>સુનાવણી દરમ્યાન જરૂર જણાય તો મુકરર અધિકારી, ફરિયાદ નિવારણ અધિકારી ની સાથે સાથે તમામ સંબંધિત કર્મચારીઓને બોલાવશે </a:t>
            </a:r>
          </a:p>
          <a:p>
            <a:r>
              <a:rPr lang="gu-IN" dirty="0" smtClean="0"/>
              <a:t>તેમનો નિર્ણય તેમજ તે નિર્ણય પર જે દસ્તાવેજો, રેકર્ડ ના આધારે લીધેલ હોય તેની નકલો અપીલ કર્તાને (અરજદારને) ફરિયાદીને મોકલશે. </a:t>
            </a:r>
          </a:p>
        </p:txBody>
      </p:sp>
    </p:spTree>
    <p:extLst>
      <p:ext uri="{BB962C8B-B14F-4D97-AF65-F5344CB8AC3E}">
        <p14:creationId xmlns:p14="http://schemas.microsoft.com/office/powerpoint/2010/main" val="26311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dirty="0" smtClean="0"/>
              <a:t>દંડ અને અન્ય શિક્ષા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endParaRPr lang="gu-IN" sz="4000" dirty="0" smtClean="0"/>
          </a:p>
          <a:p>
            <a:r>
              <a:rPr lang="gu-IN" sz="4000" dirty="0" smtClean="0"/>
              <a:t>દંડ </a:t>
            </a:r>
            <a:r>
              <a:rPr lang="gu-IN" sz="4000" dirty="0" smtClean="0"/>
              <a:t>કરતાં પહેલા સંબંધિત અધિકારી ને સુનાવણી ની તક આપશે</a:t>
            </a:r>
          </a:p>
          <a:p>
            <a:r>
              <a:rPr lang="gu-IN" sz="4000" dirty="0" smtClean="0"/>
              <a:t>એક હજાર થી ૧૦ હજાર સુધીનો દંડ </a:t>
            </a:r>
          </a:p>
          <a:p>
            <a:r>
              <a:rPr lang="gu-IN" sz="4000" dirty="0" smtClean="0"/>
              <a:t>જવાબદારી અધિકારી ના પગારમાંથી વસુલ.</a:t>
            </a:r>
          </a:p>
          <a:p>
            <a:r>
              <a:rPr lang="gu-IN" sz="4000" dirty="0" smtClean="0"/>
              <a:t>દંડ માંથી અમુક રકમ વળતર તરીકે અરજદારને આપી શકાશે </a:t>
            </a:r>
          </a:p>
        </p:txBody>
      </p:sp>
    </p:spTree>
    <p:extLst>
      <p:ext uri="{BB962C8B-B14F-4D97-AF65-F5344CB8AC3E}">
        <p14:creationId xmlns:p14="http://schemas.microsoft.com/office/powerpoint/2010/main" val="235340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હુકમની જાણ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gu-IN" sz="3600" dirty="0" smtClean="0"/>
              <a:t>૭ દિવસની અંદર</a:t>
            </a:r>
          </a:p>
          <a:p>
            <a:r>
              <a:rPr lang="gu-IN" sz="3600" dirty="0" smtClean="0"/>
              <a:t>સંબંધિત પક્ષકારોને</a:t>
            </a:r>
          </a:p>
          <a:p>
            <a:r>
              <a:rPr lang="gu-IN" sz="3600" dirty="0" smtClean="0"/>
              <a:t>નિર્ણય ન થઇ શકેલ ફરિયાદો તેના કારણ અને તમામ વિગતો સહીત સામેથી  મુકરર સત્તાધિકારીને અપીલ તરીકે મોકલવી (હુકમના તારીખથી ૧૫ દિવસની અંદર) </a:t>
            </a:r>
          </a:p>
          <a:p>
            <a:r>
              <a:rPr lang="gu-IN" sz="3600" dirty="0" smtClean="0"/>
              <a:t>મુકરર અધિકારી અથવા તેના તાબા હેઠળ ના કોઈ પણ શિસ્તભંગના પગલા લેવામાટે ભલામણ કરી શકે. તે બાબતે સંબંધિત સત્તામંડળને  તમામ વિગતો મોકલશે.</a:t>
            </a:r>
          </a:p>
          <a:p>
            <a:endParaRPr lang="gu-IN" sz="3600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915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નિભાવવાનું રજીસ્ટર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362075"/>
            <a:ext cx="8753475" cy="5495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9491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રાજ્ય અપીલ સત્તામંડળ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gu-IN" sz="3300" dirty="0" smtClean="0"/>
              <a:t>એક અથવા એકથી વધુ રાજ્ય અપીલ સત્તામંડળ રચના કરવામાં આવશે. </a:t>
            </a:r>
          </a:p>
          <a:p>
            <a:r>
              <a:rPr lang="gu-IN" sz="3300" dirty="0" smtClean="0"/>
              <a:t>મુકરર સત્તાધીકારીના નિર્ણયથી નારાજ કોઈ પણ વ્યક્તિ મુકરર સત્તાધિકારીનો હુકમ મળેથી ૩૦ દિવસની અંદર દ્વિતીય અપીલ કરી શકશે</a:t>
            </a:r>
          </a:p>
          <a:p>
            <a:r>
              <a:rPr lang="gu-IN" sz="3300" dirty="0" smtClean="0"/>
              <a:t>રૂબરૂ, ટપાલથી રજીસ્ટર્ડ પોસ્ટ થી મોકલી શકશે. </a:t>
            </a:r>
          </a:p>
        </p:txBody>
      </p:sp>
    </p:spTree>
    <p:extLst>
      <p:ext uri="{BB962C8B-B14F-4D97-AF65-F5344CB8AC3E}">
        <p14:creationId xmlns:p14="http://schemas.microsoft.com/office/powerpoint/2010/main" val="116575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દ્વિતીય અપીલ માટેનો નમુનો 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0"/>
            <a:ext cx="7397750" cy="692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9155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બિડાણો 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483211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64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રાજ્ય અપીલ સત્તામંડળે આપવાની પહોંચનો નમુનો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003062" cy="4745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366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dirty="0" smtClean="0"/>
              <a:t>નિકાલની પ્રક્રિયા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સુનાવણી હાથ ધરી નિકાલ કરશે </a:t>
            </a:r>
          </a:p>
          <a:p>
            <a:r>
              <a:rPr lang="gu-IN" dirty="0" smtClean="0"/>
              <a:t>સુનાવણી ની નોટીસ ૭ દિવસ અગાઉ પક્ષકારોને જાણ કરવી જોઇશે </a:t>
            </a:r>
          </a:p>
          <a:p>
            <a:r>
              <a:rPr lang="gu-IN" dirty="0" smtClean="0"/>
              <a:t>સુનાવણી માં તમામ પક્ષકારોને સાંભળવા જોઇશે </a:t>
            </a:r>
          </a:p>
          <a:p>
            <a:r>
              <a:rPr lang="gu-IN" dirty="0" smtClean="0"/>
              <a:t>દંડ કરતા પહેલા રજૂઆતની વ્યાજબી તક આપવી જોઇશે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689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dirty="0" smtClean="0"/>
              <a:t>રાજ્ય અપીલ સત્તામંડળની સત્તા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gu-IN" dirty="0" smtClean="0"/>
              <a:t>CPC માં નિહિત થયેલ હોય તેવી સત્તા ધરાવે છે. </a:t>
            </a:r>
          </a:p>
          <a:p>
            <a:r>
              <a:rPr lang="gu-IN" dirty="0" smtClean="0"/>
              <a:t>કોઈપણ વ્યક્તિને બોલાવવાની, હાજર રખાવવાની, તેની જુબાની લેવાની </a:t>
            </a:r>
          </a:p>
          <a:p>
            <a:r>
              <a:rPr lang="gu-IN" dirty="0" smtClean="0"/>
              <a:t>રેકર્ડ મંગાવવાની </a:t>
            </a:r>
          </a:p>
          <a:p>
            <a:r>
              <a:rPr lang="gu-IN" dirty="0" smtClean="0"/>
              <a:t>સાક્ષીઓ તપાસવા</a:t>
            </a:r>
          </a:p>
          <a:p>
            <a:r>
              <a:rPr lang="gu-IN" dirty="0" smtClean="0"/>
              <a:t>સોગંદનામાંથી પુરાવો મેળવવાની</a:t>
            </a:r>
          </a:p>
          <a:p>
            <a:r>
              <a:rPr lang="gu-IN" dirty="0" smtClean="0"/>
              <a:t>કોઈપણ દસ્તાબેજ અથવા પુરાવા શોધવાની, રજુ કરવાની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335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રાજ્ય અપીલ સત્તામંડળ સમક્ષ ફરિયાદ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કોઈ પણ નાગરિક સીધી ફરિયાદ કરી શકે જો </a:t>
            </a:r>
          </a:p>
          <a:p>
            <a:pPr lvl="1"/>
            <a:r>
              <a:rPr lang="gu-IN" dirty="0" smtClean="0"/>
              <a:t>ફરિયાદ લેવાની ના પડી હોય</a:t>
            </a:r>
          </a:p>
          <a:p>
            <a:pPr lvl="1"/>
            <a:r>
              <a:rPr lang="gu-IN" dirty="0" smtClean="0"/>
              <a:t>સમયમર્યાદામાં ફરિયાદ નો નીમાંક્લ ના કરેલ હોય </a:t>
            </a:r>
          </a:p>
          <a:p>
            <a:pPr lvl="1"/>
            <a:r>
              <a:rPr lang="gu-IN" dirty="0" smtClean="0"/>
              <a:t>આ અધિનિયમ ની જોગવાઈના બાબત </a:t>
            </a:r>
          </a:p>
          <a:p>
            <a:pPr lvl="1"/>
            <a:endParaRPr lang="gu-IN" dirty="0" smtClean="0"/>
          </a:p>
          <a:p>
            <a:pPr marL="95250" lvl="1" indent="0">
              <a:buNone/>
            </a:pPr>
            <a:r>
              <a:rPr lang="gu-IN" dirty="0" smtClean="0"/>
              <a:t>રાજ્ય અપીલ સત્તામંડળ આવી ફરિયાદો પણ યોગ્ય પગલા લેશે. </a:t>
            </a:r>
            <a:endParaRPr lang="gu-IN" dirty="0"/>
          </a:p>
          <a:p>
            <a:pPr lvl="1"/>
            <a:endParaRPr lang="gu-IN" dirty="0"/>
          </a:p>
        </p:txBody>
      </p:sp>
    </p:spTree>
    <p:extLst>
      <p:ext uri="{BB962C8B-B14F-4D97-AF65-F5344CB8AC3E}">
        <p14:creationId xmlns:p14="http://schemas.microsoft.com/office/powerpoint/2010/main" val="391265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હુકમની જાણ અને પાલન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૧૫ દિવસની અંદર હુકમની ની નકલો મોકલવાની વ્યવસ્થા કરવાની રહેશે </a:t>
            </a:r>
          </a:p>
          <a:p>
            <a:r>
              <a:rPr lang="gu-IN" dirty="0" smtClean="0"/>
              <a:t>કોઈ શિસ્તભંગ ના પગલા લેવાના થતા હોય તેની જાણ પણ ૧૫ દિવસ ની અંદર સમુચિત સત્તામંડળ ને કરવાની થાય છે. </a:t>
            </a:r>
          </a:p>
          <a:p>
            <a:r>
              <a:rPr lang="gu-IN" dirty="0" smtClean="0"/>
              <a:t>સેવાઓ પૂરી પાડવા માટે જાહેર સત્તામંડળ ને જરૂરી પગલા લેવા માટે ૧૫ દિવસની અંદર લેખિતમાં જાણ કરશે </a:t>
            </a:r>
          </a:p>
          <a:p>
            <a:endParaRPr lang="gu-IN" dirty="0" smtClean="0"/>
          </a:p>
        </p:txBody>
      </p:sp>
    </p:spTree>
    <p:extLst>
      <p:ext uri="{BB962C8B-B14F-4D97-AF65-F5344CB8AC3E}">
        <p14:creationId xmlns:p14="http://schemas.microsoft.com/office/powerpoint/2010/main" val="41283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gu-IN" b="1" dirty="0" smtClean="0"/>
              <a:t>રાજ્ય અપીલ સત્તાધીકારીના હુકમનો અમલ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sz="4000" dirty="0" smtClean="0"/>
              <a:t>તેમના હુકમના પાલન કરાવવાની સત્તા છે. </a:t>
            </a:r>
          </a:p>
          <a:p>
            <a:pPr marL="0" indent="0">
              <a:buNone/>
            </a:pPr>
            <a:r>
              <a:rPr lang="gu-IN" sz="4000" dirty="0" smtClean="0"/>
              <a:t>સત્તામંડળ જો કોઈક સંજોગોમાં તે માટે અસમર્થ હોય તો તે જે તે જાહેર સત્તામંડળ નું સ્થળ જે કોર્ટની હકુમતમાં આવેલ છે તેને આવો હુકમ મોકલવાનું કાયદેસર ગણાશે. </a:t>
            </a:r>
          </a:p>
          <a:p>
            <a:pPr marL="0" indent="0">
              <a:buNone/>
            </a:pPr>
            <a:endParaRPr lang="gu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451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FFC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gu-IN" dirty="0" smtClean="0"/>
              <a:t>બર્ડન ઓફ પ્રૂફ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gu-IN" sz="4000" dirty="0" smtClean="0"/>
              <a:t>અપીલ પ્રક્રિયામાં અથવા ફરીયાદ ના નિકાલમાં ફરોયાદ નું નિરાકણ ન થયું હોય તે બાબત સાબિત કરવાની જવાબદારી ફરિયાદ નિવારણ અધિકારીની/મુકરર અધિકારીની/અથવા સંબંધિત અધિકારીઓની રહેશે. </a:t>
            </a:r>
          </a:p>
        </p:txBody>
      </p:sp>
    </p:spTree>
    <p:extLst>
      <p:ext uri="{BB962C8B-B14F-4D97-AF65-F5344CB8AC3E}">
        <p14:creationId xmlns:p14="http://schemas.microsoft.com/office/powerpoint/2010/main" val="18477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gu-IN" dirty="0" smtClean="0"/>
              <a:t>રાજ્ય અપીલ સત્તામંડળે નિભાવવાનું રજીસ્ટર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30350"/>
            <a:ext cx="8458200" cy="4794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1581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85800"/>
            <a:ext cx="8229600" cy="52014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</a:t>
            </a:r>
            <a:endParaRPr lang="en-US" sz="1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263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1380</Words>
  <Application>Microsoft Office PowerPoint</Application>
  <PresentationFormat>On-screen Show (4:3)</PresentationFormat>
  <Paragraphs>214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ગુજરાત નાગરિકોનો જાહેર સેવાઓ મેળવવાનો અધિકાર ૨૦૧૩</vt:lpstr>
      <vt:lpstr>અલગ અલગ રાજ્યોમાં જાહેર સેવાઓ મેળવવાના અધિકાર કાયદાનો અમલ </vt:lpstr>
      <vt:lpstr>કુલ ૩૦ કલમો  સમગ્ર રાજ્ય માં લાગુ  ૧ એપ્રિલ ૨૦૧૬ થી અમલ શરુ </vt:lpstr>
      <vt:lpstr>કાયદાનો ઉદ્દેશ્ય</vt:lpstr>
      <vt:lpstr>મહત્વની વ્યાખ્યાઓ </vt:lpstr>
      <vt:lpstr>મહત્વની વ્યાખ્યાઓ ....</vt:lpstr>
      <vt:lpstr>જાહેર સત્તામંડળોએ </vt:lpstr>
      <vt:lpstr>સેવાઓની જાહેરાત </vt:lpstr>
      <vt:lpstr>સેવા અંગેના અરજી</vt:lpstr>
      <vt:lpstr>અગત્યના હોદ્દાઓ </vt:lpstr>
      <vt:lpstr>મુકરર અધિકારીના કાર્યો અને ફરજો </vt:lpstr>
      <vt:lpstr>મુકરર અધિકારીએ આપવાની પહોંચ નો નમુનો </vt:lpstr>
      <vt:lpstr>ત્યાર પછી શું ? </vt:lpstr>
      <vt:lpstr>ફરિયાદ નિવારણ અધિકારીની નિમણુંક </vt:lpstr>
      <vt:lpstr>ફરિયાદ ક્યારે દાખલ થાય ?</vt:lpstr>
      <vt:lpstr>PowerPoint Presentation</vt:lpstr>
      <vt:lpstr>PowerPoint Presentation</vt:lpstr>
      <vt:lpstr>નાગરિક ફરિયાદ કેવી રીતે દાખલ કરશે?</vt:lpstr>
      <vt:lpstr>ફરિયાદ નિવારણ અધિકારી શું કરશે? </vt:lpstr>
      <vt:lpstr>પહોંચનો નમુનો </vt:lpstr>
      <vt:lpstr>ત્યાર બાદ શું?</vt:lpstr>
      <vt:lpstr>ફરિયાદના નિકાલની પ્રક્રિયા </vt:lpstr>
      <vt:lpstr>હુકમની જાણ  </vt:lpstr>
      <vt:lpstr>નિભાવવાનું રજીસ્ટર </vt:lpstr>
      <vt:lpstr>મુકરર સત્તાધિકારી </vt:lpstr>
      <vt:lpstr>અપીલ ક્યારે કરી શકાય </vt:lpstr>
      <vt:lpstr>અપીલ </vt:lpstr>
      <vt:lpstr>દ્વિતીય અપીલ માટેનો નમુનો </vt:lpstr>
      <vt:lpstr>બિડાણો </vt:lpstr>
      <vt:lpstr>મુકરર સત્તાધિકારી શું કરશે </vt:lpstr>
      <vt:lpstr>મુકરર સત્તાધિકારીએ આપવાની  પહોંચની નકલ </vt:lpstr>
      <vt:lpstr>ત્યાર બાદ શું </vt:lpstr>
      <vt:lpstr>અપીલના નિકાલની પ્રક્રિયા </vt:lpstr>
      <vt:lpstr>દંડ અને અન્ય શિક્ષા</vt:lpstr>
      <vt:lpstr>હુકમની જાણ  </vt:lpstr>
      <vt:lpstr>નિભાવવાનું રજીસ્ટર </vt:lpstr>
      <vt:lpstr>રાજ્ય અપીલ સત્તામંડળ</vt:lpstr>
      <vt:lpstr>દ્વિતીય અપીલ માટેનો નમુનો </vt:lpstr>
      <vt:lpstr>બિડાણો </vt:lpstr>
      <vt:lpstr>રાજ્ય અપીલ સત્તામંડળે આપવાની પહોંચનો નમુનો </vt:lpstr>
      <vt:lpstr>નિકાલની પ્રક્રિયા</vt:lpstr>
      <vt:lpstr>રાજ્ય અપીલ સત્તામંડળની સત્તા  </vt:lpstr>
      <vt:lpstr>રાજ્ય અપીલ સત્તામંડળ સમક્ષ ફરિયાદ </vt:lpstr>
      <vt:lpstr>હુકમની જાણ અને પાલન </vt:lpstr>
      <vt:lpstr>રાજ્ય અપીલ સત્તાધીકારીના હુકમનો અમલ </vt:lpstr>
      <vt:lpstr>બર્ડન ઓફ પ્રૂફ </vt:lpstr>
      <vt:lpstr>રાજ્ય અપીલ સત્તામંડળે નિભાવવાનું રજીસ્ટર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ગુજરાત નાગરિકોનો જાહેર સેવાઓ મેળવવાનો અધિકાર ૨૦૧૩</dc:title>
  <dc:creator>Janpath</dc:creator>
  <cp:lastModifiedBy>Janpath</cp:lastModifiedBy>
  <cp:revision>77</cp:revision>
  <cp:lastPrinted>2016-07-25T06:12:34Z</cp:lastPrinted>
  <dcterms:created xsi:type="dcterms:W3CDTF">2006-08-16T00:00:00Z</dcterms:created>
  <dcterms:modified xsi:type="dcterms:W3CDTF">2017-03-30T07:48:01Z</dcterms:modified>
</cp:coreProperties>
</file>